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707" r:id="rId5"/>
    <p:sldMasterId id="2147483697" r:id="rId6"/>
    <p:sldMasterId id="2147483661" r:id="rId7"/>
  </p:sldMasterIdLst>
  <p:notesMasterIdLst>
    <p:notesMasterId r:id="rId45"/>
  </p:notesMasterIdLst>
  <p:handoutMasterIdLst>
    <p:handoutMasterId r:id="rId46"/>
  </p:handoutMasterIdLst>
  <p:sldIdLst>
    <p:sldId id="312" r:id="rId8"/>
    <p:sldId id="304" r:id="rId9"/>
    <p:sldId id="307" r:id="rId10"/>
    <p:sldId id="324" r:id="rId11"/>
    <p:sldId id="256" r:id="rId12"/>
    <p:sldId id="338" r:id="rId13"/>
    <p:sldId id="326" r:id="rId14"/>
    <p:sldId id="327" r:id="rId15"/>
    <p:sldId id="339" r:id="rId16"/>
    <p:sldId id="345" r:id="rId17"/>
    <p:sldId id="344" r:id="rId18"/>
    <p:sldId id="343" r:id="rId19"/>
    <p:sldId id="342" r:id="rId20"/>
    <p:sldId id="341" r:id="rId21"/>
    <p:sldId id="340" r:id="rId22"/>
    <p:sldId id="348" r:id="rId23"/>
    <p:sldId id="347" r:id="rId24"/>
    <p:sldId id="358" r:id="rId25"/>
    <p:sldId id="346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0" r:id="rId34"/>
    <p:sldId id="373" r:id="rId35"/>
    <p:sldId id="349" r:id="rId36"/>
    <p:sldId id="359" r:id="rId37"/>
    <p:sldId id="360" r:id="rId38"/>
    <p:sldId id="361" r:id="rId39"/>
    <p:sldId id="362" r:id="rId40"/>
    <p:sldId id="363" r:id="rId41"/>
    <p:sldId id="364" r:id="rId42"/>
    <p:sldId id="374" r:id="rId43"/>
    <p:sldId id="297" r:id="rId4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an Dogra" initials="PD" lastIdx="1" clrIdx="0">
    <p:extLst>
      <p:ext uri="{19B8F6BF-5375-455C-9EA6-DF929625EA0E}">
        <p15:presenceInfo xmlns:p15="http://schemas.microsoft.com/office/powerpoint/2012/main" userId="0b5fa903d11fe6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0FE"/>
    <a:srgbClr val="FDFBF6"/>
    <a:srgbClr val="202C8F"/>
    <a:srgbClr val="AAC4E9"/>
    <a:srgbClr val="F5CDCE"/>
    <a:srgbClr val="DF8C8C"/>
    <a:srgbClr val="D4D593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5" autoAdjust="0"/>
    <p:restoredTop sz="95388" autoAdjust="0"/>
  </p:normalViewPr>
  <p:slideViewPr>
    <p:cSldViewPr snapToGrid="0" snapToObjects="1">
      <p:cViewPr>
        <p:scale>
          <a:sx n="30" d="100"/>
          <a:sy n="30" d="100"/>
        </p:scale>
        <p:origin x="2741" y="116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e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67940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71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62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2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685804"/>
            <a:ext cx="7661274" cy="2069086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53487" y="1153397"/>
            <a:ext cx="2871788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138039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1" y="3429000"/>
            <a:ext cx="5143501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5143500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1153397"/>
            <a:ext cx="5629275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282" y="3616037"/>
            <a:ext cx="5503718" cy="2071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049-71FF-411B-BCE5-A051E8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7692D-ABCF-997B-650B-266DF91A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E306B-148D-CE50-D43B-2DEE1378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411AD-3E1B-501F-B9F8-D0AAF3F5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72686-CE9D-3B74-9DE2-86FB708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822D6-F437-1E07-DBC9-57FD7321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305-6821-F7EE-9D30-6FE81EC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5" r:id="rId2"/>
    <p:sldLayoutId id="2147483694" r:id="rId3"/>
    <p:sldLayoutId id="2147483653" r:id="rId4"/>
    <p:sldLayoutId id="2147483696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93" r:id="rId13"/>
    <p:sldLayoutId id="2147483656" r:id="rId14"/>
    <p:sldLayoutId id="2147483657" r:id="rId15"/>
    <p:sldLayoutId id="2147483658" r:id="rId16"/>
    <p:sldLayoutId id="2147483659" r:id="rId17"/>
    <p:sldLayoutId id="2147483709" r:id="rId18"/>
    <p:sldLayoutId id="2147483711" r:id="rId19"/>
    <p:sldLayoutId id="2147483712" r:id="rId20"/>
    <p:sldLayoutId id="2147483713" r:id="rId21"/>
  </p:sldLayoutIdLst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323958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</p:sldLayoutIdLst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392">
          <p15:clr>
            <a:srgbClr val="F26B43"/>
          </p15:clr>
        </p15:guide>
        <p15:guide id="3" orient="horz" pos="57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3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6" r:id="rId8"/>
    <p:sldLayoutId id="2147483708" r:id="rId9"/>
  </p:sldLayoutIdLst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www.wired.it/scienza/medicina/2020/04/14/coronavirus-come-agisce-uccide-covid-19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red.it/scienza/medicina/2020/04/14/coronavirus-come-agisce-uccide-covid-19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grsmontreal.com/covid-19-coronaviru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lifesciences.org/articles/58040/figur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scienza/medicina/2020/04/14/coronavirus-come-agisce-uccide-covid-19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wired.it/scienza/medicina/2020/04/14/coronavirus-come-agisce-uccide-covid-19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wired.it/scienza/medicina/2020/04/14/coronavirus-come-agisce-uccide-covid-19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F315E-FE58-E4D7-274E-1A4BAD0EB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0" y="-155543"/>
            <a:ext cx="12110533" cy="7169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640" y="3075006"/>
            <a:ext cx="6392421" cy="3831221"/>
          </a:xfrm>
        </p:spPr>
        <p:txBody>
          <a:bodyPr anchor="ctr"/>
          <a:lstStyle/>
          <a:p>
            <a:r>
              <a:rPr lang="en-I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Batch Name: MIP-DA-07</a:t>
            </a:r>
            <a:br>
              <a:rPr lang="en-IN" dirty="0"/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project on 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Corona Virus Analysis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52017-5E5F-BE5C-1A4F-D41E665EE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040"/>
            <a:ext cx="3905250" cy="19036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FB8E02-B6BB-1E64-2D8C-12EC6AF26676}"/>
              </a:ext>
            </a:extLst>
          </p:cNvPr>
          <p:cNvSpPr txBox="1"/>
          <p:nvPr/>
        </p:nvSpPr>
        <p:spPr>
          <a:xfrm>
            <a:off x="4191001" y="6352229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Sonia Dogra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0F2DE-0E24-6736-F89A-EDFEF9B3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3" y="1"/>
            <a:ext cx="105537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A372A-29E2-6EB2-A062-1F87EA3A0DE7}"/>
              </a:ext>
            </a:extLst>
          </p:cNvPr>
          <p:cNvSpPr txBox="1"/>
          <p:nvPr/>
        </p:nvSpPr>
        <p:spPr>
          <a:xfrm>
            <a:off x="7981950" y="163093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Province is not null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6760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4217F-5B8D-E2DA-1A85-8F535E52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3089"/>
            <a:ext cx="8866767" cy="6251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777A5-0970-D286-8FEA-AA28F83D2EEA}"/>
              </a:ext>
            </a:extLst>
          </p:cNvPr>
          <p:cNvSpPr txBox="1"/>
          <p:nvPr/>
        </p:nvSpPr>
        <p:spPr>
          <a:xfrm>
            <a:off x="8515350" y="224648"/>
            <a:ext cx="3295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Count all and Province is null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5020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250AC6D-5C1B-11E8-F5D9-7E19BEEB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0" y="283772"/>
            <a:ext cx="11324044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NULL values are present, update them with zeros for all columns.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A378D-2066-832F-08D6-1C8EA869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" y="1737299"/>
            <a:ext cx="8601835" cy="4710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1BFF3-50DF-5869-513C-21D91E7E82D5}"/>
              </a:ext>
            </a:extLst>
          </p:cNvPr>
          <p:cNvSpPr txBox="1"/>
          <p:nvPr/>
        </p:nvSpPr>
        <p:spPr>
          <a:xfrm>
            <a:off x="9184435" y="1737299"/>
            <a:ext cx="250807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>
                <a:highlight>
                  <a:srgbClr val="E6F0FE"/>
                </a:highlight>
              </a:rPr>
              <a:t>0 Row Effected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13065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61C7B52-32F3-E766-43AA-E924F8AE5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3065"/>
            <a:ext cx="1219564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total number of rows</a:t>
            </a:r>
            <a:r>
              <a:rPr kumimoji="0" lang="en-US" altLang="en-US" sz="6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D6AE5-A820-DF48-BAF0-1CA5E5F15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0" t="14722" r="32614" b="53889"/>
          <a:stretch/>
        </p:blipFill>
        <p:spPr>
          <a:xfrm>
            <a:off x="609599" y="1085850"/>
            <a:ext cx="9828875" cy="55245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9ACCF86-052B-D2CE-B13E-C284C8D4EAFB}"/>
              </a:ext>
            </a:extLst>
          </p:cNvPr>
          <p:cNvSpPr/>
          <p:nvPr/>
        </p:nvSpPr>
        <p:spPr>
          <a:xfrm>
            <a:off x="-226980" y="4515120"/>
            <a:ext cx="3840480" cy="2194560"/>
          </a:xfrm>
          <a:prstGeom prst="ellipse">
            <a:avLst/>
          </a:prstGeom>
          <a:gradFill>
            <a:gsLst>
              <a:gs pos="1000">
                <a:srgbClr val="BE5F1B">
                  <a:alpha val="5000"/>
                </a:srgbClr>
              </a:gs>
              <a:gs pos="25000">
                <a:srgbClr val="E6A650">
                  <a:alpha val="5000"/>
                </a:srgbClr>
              </a:gs>
              <a:gs pos="48000">
                <a:srgbClr val="BE5F1B">
                  <a:alpha val="5000"/>
                </a:srgbClr>
              </a:gs>
              <a:gs pos="69000">
                <a:srgbClr val="E6A650">
                  <a:alpha val="5000"/>
                </a:srgbClr>
              </a:gs>
              <a:gs pos="86000">
                <a:srgbClr val="BE5F1B">
                  <a:alpha val="5000"/>
                </a:srgbClr>
              </a:gs>
              <a:gs pos="100000">
                <a:srgbClr val="E6A650">
                  <a:alpha val="5000"/>
                </a:srgbClr>
              </a:gs>
            </a:gsLst>
          </a:gradFill>
          <a:ln w="126000">
            <a:gradFill>
              <a:gsLst>
                <a:gs pos="1000">
                  <a:srgbClr val="BE5F1B"/>
                </a:gs>
                <a:gs pos="25000">
                  <a:srgbClr val="E6A650"/>
                </a:gs>
                <a:gs pos="48000">
                  <a:srgbClr val="BE5F1B"/>
                </a:gs>
                <a:gs pos="69000">
                  <a:srgbClr val="E6A650"/>
                </a:gs>
                <a:gs pos="86000">
                  <a:srgbClr val="BE5F1B"/>
                </a:gs>
                <a:gs pos="100000">
                  <a:srgbClr val="E6A650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BB5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0BE6E6-67A1-B3CC-2602-BB52CFBD5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5656"/>
            <a:ext cx="11811000" cy="2077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what is </a:t>
            </a:r>
            <a:r>
              <a:rPr kumimoji="0" lang="en-US" altLang="en-US" sz="4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kumimoji="0" lang="en-US" altLang="en-US" sz="4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end_date</a:t>
            </a: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9559B-F07E-6884-81C3-C0FD12EF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805822"/>
            <a:ext cx="6172200" cy="473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2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A1610F-52C0-AC03-233E-AF6714D5C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73" y="271673"/>
            <a:ext cx="10592643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 of month present in dataset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5985D-EA6B-7A87-E4D0-9C5E253FA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73" y="1072752"/>
            <a:ext cx="9462952" cy="56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7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1EC6421-4BCF-931C-D663-DA931CCA9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86" y="228601"/>
            <a:ext cx="11426027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monthly average for confirmed, deaths, recovered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8B002-652B-7B55-DC19-4BF20E6F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951"/>
            <a:ext cx="6984681" cy="5006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91020-A37B-D3DE-293B-4ACB4A96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87" y="3040854"/>
            <a:ext cx="5713013" cy="36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B8365F4-C81B-C115-F57F-5F643D4A7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89298"/>
            <a:ext cx="11963400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most frequent value for confirmed, deaths, recovered each month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47E32-B14E-EBDF-9077-0BC34B14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1485900"/>
            <a:ext cx="11140277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A2C4C03-CA71-3E7F-A991-5C953BE7C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147704"/>
            <a:ext cx="1186815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minimum values for confirmed, deaths, recovered per year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9E38E-5149-596F-DB7A-A9A1BBDB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42014"/>
            <a:ext cx="8848725" cy="481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0D702-4AAA-C9DA-EA98-DED0E3486F9D}"/>
              </a:ext>
            </a:extLst>
          </p:cNvPr>
          <p:cNvSpPr txBox="1"/>
          <p:nvPr/>
        </p:nvSpPr>
        <p:spPr>
          <a:xfrm>
            <a:off x="9010650" y="2018049"/>
            <a:ext cx="2857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      0 confirmed, deaths, recovered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950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05FE7C-D622-F2B1-43DC-4D979DDEF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30374"/>
            <a:ext cx="11791950" cy="1279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maximum values of confirmed, deaths, recovered per year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13E9A-2781-BC42-FEB6-A9C96FF2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740206"/>
            <a:ext cx="6800850" cy="4987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50B5A-9FFF-D9CB-0AAB-05786271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85" y="1740206"/>
            <a:ext cx="4248150" cy="1996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4B632-8F7B-8F6D-88F5-E2AE3188E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155" y="4233916"/>
            <a:ext cx="4481440" cy="21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2AF57-DF17-7C27-F383-80A19249C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Problem statement query with output</a:t>
            </a:r>
          </a:p>
          <a:p>
            <a:r>
              <a:rPr lang="en-US" dirty="0"/>
              <a:t>Conclusion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C9F5A92-3D7F-4B22-FC7A-7D616C803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96930"/>
            <a:ext cx="11811000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total number of case of confirmed, deaths, recovered each month </a:t>
            </a:r>
            <a:b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D7A85-95ED-59F6-CD87-19B28ABE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53498"/>
            <a:ext cx="6781799" cy="4404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B159F-08E0-C214-2916-D692332B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34" y="2262306"/>
            <a:ext cx="4796641" cy="1661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E1CBE-0311-6709-6023-CA41CB971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859" y="4165648"/>
            <a:ext cx="4835666" cy="22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695D935-5F39-8976-2C85-F1BC0863D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4276"/>
            <a:ext cx="1181100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how corona virus spread out with respect to confirmed case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A984214-0467-54D0-E631-7BFEB32AF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636396"/>
            <a:ext cx="11811000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Eg.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total confirmed cases, their average, variance &amp; STDEV ) 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84F97-9922-1702-DDE5-EA5076F9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611556"/>
            <a:ext cx="6812894" cy="307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75EF0-8965-EFB3-22D0-5669BC21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42" y="3837179"/>
            <a:ext cx="3863557" cy="25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66134-0116-476F-4911-263FB3E7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9" y="266700"/>
            <a:ext cx="8385172" cy="462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F134C-000F-7F8A-1ED0-8DC7E771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912" y="3429000"/>
            <a:ext cx="4305088" cy="337484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A876A2-3B53-F397-DB0B-8F7EFAD86829}"/>
              </a:ext>
            </a:extLst>
          </p:cNvPr>
          <p:cNvSpPr/>
          <p:nvPr/>
        </p:nvSpPr>
        <p:spPr>
          <a:xfrm>
            <a:off x="5695950" y="3429000"/>
            <a:ext cx="2000250" cy="11049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A0EB7-8419-23CD-F8BD-E38E9F88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5" y="457199"/>
            <a:ext cx="7778805" cy="3992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861DA-9DC8-5B7E-F900-8B807CA3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314" y="4301468"/>
            <a:ext cx="5302191" cy="196598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91683D-D992-885D-7632-D7B78CBE4D77}"/>
              </a:ext>
            </a:extLst>
          </p:cNvPr>
          <p:cNvSpPr/>
          <p:nvPr/>
        </p:nvSpPr>
        <p:spPr>
          <a:xfrm>
            <a:off x="8115300" y="2453671"/>
            <a:ext cx="1089109" cy="196598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6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5C588-4C09-A639-EE92-B8B965C2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284121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A8F03-EF83-B30C-E31B-5ADF7709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71" y="4164304"/>
            <a:ext cx="4800287" cy="223649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5FC7D75-5D37-FB40-3D98-42FD60C4392D}"/>
              </a:ext>
            </a:extLst>
          </p:cNvPr>
          <p:cNvSpPr/>
          <p:nvPr/>
        </p:nvSpPr>
        <p:spPr>
          <a:xfrm>
            <a:off x="3695700" y="4438650"/>
            <a:ext cx="2114550" cy="7810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48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9A35F97-A558-425C-7D15-3AEE53207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100906"/>
            <a:ext cx="12020550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how corona virus spread out with respect to death case per month -- (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Eg.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total confirmed cases, their average, variance &amp; STDEV 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66A2F-006F-A9BD-953A-9E392B53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685341"/>
            <a:ext cx="6267450" cy="4071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70081-961E-A899-940B-45F21A62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10" y="4984490"/>
            <a:ext cx="6191265" cy="1772604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98351F5-8C6E-8805-A26E-E43DB8903210}"/>
              </a:ext>
            </a:extLst>
          </p:cNvPr>
          <p:cNvCxnSpPr>
            <a:cxnSpLocks/>
          </p:cNvCxnSpPr>
          <p:nvPr/>
        </p:nvCxnSpPr>
        <p:spPr>
          <a:xfrm>
            <a:off x="6353175" y="3429000"/>
            <a:ext cx="3133725" cy="70485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DDAD0C-31EC-80FF-19C0-C955569B8CD3}"/>
              </a:ext>
            </a:extLst>
          </p:cNvPr>
          <p:cNvCxnSpPr/>
          <p:nvPr/>
        </p:nvCxnSpPr>
        <p:spPr>
          <a:xfrm>
            <a:off x="9486900" y="4133850"/>
            <a:ext cx="0" cy="822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50113-0A13-5CDB-DCA6-54476BD7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1" y="701702"/>
            <a:ext cx="7285396" cy="4991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7D078-CFA2-0474-7944-555E7384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4019550"/>
            <a:ext cx="3951089" cy="238125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6121935-5EA0-1033-DA0D-E9038C346A59}"/>
              </a:ext>
            </a:extLst>
          </p:cNvPr>
          <p:cNvSpPr/>
          <p:nvPr/>
        </p:nvSpPr>
        <p:spPr>
          <a:xfrm>
            <a:off x="6096000" y="4191000"/>
            <a:ext cx="1771650" cy="41910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8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871A8-7167-13A7-55AF-E0568FF4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91" y="457199"/>
            <a:ext cx="8039893" cy="486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283D5-8A59-AB6C-D995-C3684ADD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65" y="4453863"/>
            <a:ext cx="4204744" cy="21973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31CAEFE-EA3B-494B-5FAE-9F7EB511E103}"/>
              </a:ext>
            </a:extLst>
          </p:cNvPr>
          <p:cNvSpPr/>
          <p:nvPr/>
        </p:nvSpPr>
        <p:spPr>
          <a:xfrm>
            <a:off x="9239250" y="2659393"/>
            <a:ext cx="457200" cy="179447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553C3-DBB5-BAF2-8285-E44D3838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6" y="329182"/>
            <a:ext cx="8001000" cy="3851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BFE39-A467-C512-D65B-A813D810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053"/>
            <a:ext cx="7296150" cy="1502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D1A4A-4B10-2329-758F-1AAE116B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0" y="4431007"/>
            <a:ext cx="4267883" cy="196979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3A9BC0A-DA69-3E76-2618-430DC6197642}"/>
              </a:ext>
            </a:extLst>
          </p:cNvPr>
          <p:cNvSpPr/>
          <p:nvPr/>
        </p:nvSpPr>
        <p:spPr>
          <a:xfrm>
            <a:off x="8915401" y="2705100"/>
            <a:ext cx="990600" cy="17259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3822FC-B1A1-8104-7DFF-9EE8EAB8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73105"/>
            <a:ext cx="11868150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 how corona virus spread out with respect to recovered case -- 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total confirmed cases, their average, variance &amp; STDEV 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50348-6DCF-5087-E01E-9AAAF60C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" y="2781244"/>
            <a:ext cx="7645240" cy="3733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E4066-B53C-D445-70EB-DB25BD19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884" y="4642009"/>
            <a:ext cx="3860116" cy="22159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8E61E9-FAF3-CA46-EC59-6FE640023712}"/>
              </a:ext>
            </a:extLst>
          </p:cNvPr>
          <p:cNvSpPr/>
          <p:nvPr/>
        </p:nvSpPr>
        <p:spPr>
          <a:xfrm>
            <a:off x="6461898" y="5188057"/>
            <a:ext cx="1778684" cy="6317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72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70D32-AF43-4D22-7845-9B8D12F6D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1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07" y="1061623"/>
            <a:ext cx="5723586" cy="4739104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Corona Virus Analysis Project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9C683-8941-EA6F-CE53-A7C9CC78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33399"/>
            <a:ext cx="10010785" cy="3718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02995-F3BE-3C10-D3E7-4861A1D8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42" y="4328558"/>
            <a:ext cx="4488238" cy="228602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1D025B6E-42B1-30EB-181C-3CA5FF32B37A}"/>
              </a:ext>
            </a:extLst>
          </p:cNvPr>
          <p:cNvSpPr/>
          <p:nvPr/>
        </p:nvSpPr>
        <p:spPr>
          <a:xfrm>
            <a:off x="7219950" y="3086100"/>
            <a:ext cx="495300" cy="12424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0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C0036-BBFF-5A7D-164C-D5C70071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2" y="457198"/>
            <a:ext cx="10687055" cy="3562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ABBF27-62EE-BF0D-3CC7-21E1FCB6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729" y="4248136"/>
            <a:ext cx="5085935" cy="224792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9F6311C-DCC2-D43A-F417-213123EE3B0A}"/>
              </a:ext>
            </a:extLst>
          </p:cNvPr>
          <p:cNvSpPr/>
          <p:nvPr/>
        </p:nvSpPr>
        <p:spPr>
          <a:xfrm>
            <a:off x="2971801" y="4887466"/>
            <a:ext cx="2339278" cy="827533"/>
          </a:xfrm>
          <a:prstGeom prst="rightArrow">
            <a:avLst>
              <a:gd name="adj1" fmla="val 2641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8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D350A-FCAC-BADF-51CC-6C332A93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74" y="457199"/>
            <a:ext cx="9977833" cy="3641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5E0E7-E28A-AFA1-1579-F96F1F78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29" y="4419573"/>
            <a:ext cx="5054978" cy="220982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146CA2E-53C7-13FF-4C4C-DFAD478EF085}"/>
              </a:ext>
            </a:extLst>
          </p:cNvPr>
          <p:cNvSpPr/>
          <p:nvPr/>
        </p:nvSpPr>
        <p:spPr>
          <a:xfrm>
            <a:off x="3143250" y="5029200"/>
            <a:ext cx="2724150" cy="647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44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BA485EA-7943-B854-07D5-0CA71F653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54853"/>
            <a:ext cx="11963400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Country having highest number of the Confirmed case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64F61-3389-22F9-E8D4-2D163C28B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94056"/>
            <a:ext cx="5410200" cy="546394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28A96B-7532-8AE7-3A09-31FC6411CCEC}"/>
              </a:ext>
            </a:extLst>
          </p:cNvPr>
          <p:cNvSpPr/>
          <p:nvPr/>
        </p:nvSpPr>
        <p:spPr>
          <a:xfrm>
            <a:off x="5048250" y="3676650"/>
            <a:ext cx="2286000" cy="647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92A25-F81E-C8B1-7A55-D1DB55A7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2842234"/>
            <a:ext cx="4315023" cy="29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52B6F-BC7C-9F8C-6D57-67290FF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86" y="1873804"/>
            <a:ext cx="5528421" cy="490318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E04D09E-F71F-BA73-D740-FCE60DF74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86" y="211811"/>
            <a:ext cx="11426027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Country having lowest number of the death case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B507ADE-CF99-2CFB-6E48-168224FFB005}"/>
              </a:ext>
            </a:extLst>
          </p:cNvPr>
          <p:cNvSpPr/>
          <p:nvPr/>
        </p:nvSpPr>
        <p:spPr>
          <a:xfrm>
            <a:off x="4591050" y="3943350"/>
            <a:ext cx="2609850" cy="476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42ACC4-4B28-4EAC-EE8C-2C0CA1F8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2023018"/>
            <a:ext cx="2247900" cy="4086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BEBEEB-1013-E23B-AFB9-8888B7E126E8}"/>
              </a:ext>
            </a:extLst>
          </p:cNvPr>
          <p:cNvSpPr txBox="1"/>
          <p:nvPr/>
        </p:nvSpPr>
        <p:spPr>
          <a:xfrm>
            <a:off x="9829800" y="4561582"/>
            <a:ext cx="1979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43082 Country/Region</a:t>
            </a:r>
            <a:endParaRPr lang="en-IN" sz="3200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B6EECFC-81D0-2550-B27B-4CD57274F860}"/>
              </a:ext>
            </a:extLst>
          </p:cNvPr>
          <p:cNvSpPr/>
          <p:nvPr/>
        </p:nvSpPr>
        <p:spPr>
          <a:xfrm>
            <a:off x="10438475" y="3200400"/>
            <a:ext cx="381925" cy="1361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482-21C9-8058-FE12-31725E1F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280E-09AA-9A18-AD28-BB7CBBD0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25796"/>
            <a:ext cx="5276850" cy="5214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52363-0F83-EE24-0F26-D44E2C6D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33" y="3246070"/>
            <a:ext cx="4123831" cy="315473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64FB5B-5603-699E-D57A-0BED92B848CA}"/>
              </a:ext>
            </a:extLst>
          </p:cNvPr>
          <p:cNvSpPr/>
          <p:nvPr/>
        </p:nvSpPr>
        <p:spPr>
          <a:xfrm>
            <a:off x="4991100" y="4229100"/>
            <a:ext cx="2133533" cy="552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92FFAB6-0768-2B7A-43A2-946C74E02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47704"/>
            <a:ext cx="1181100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 top 5 countries having highest recovered case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73906E-9829-6148-7B20-642396E4C8D3}"/>
              </a:ext>
            </a:extLst>
          </p:cNvPr>
          <p:cNvSpPr txBox="1"/>
          <p:nvPr/>
        </p:nvSpPr>
        <p:spPr>
          <a:xfrm>
            <a:off x="1047750" y="335845"/>
            <a:ext cx="104013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					</a:t>
            </a:r>
            <a:r>
              <a:rPr lang="en-US" sz="4400" b="1" dirty="0"/>
              <a:t>Conclusion</a:t>
            </a:r>
          </a:p>
          <a:p>
            <a:r>
              <a:rPr lang="en-US" sz="4400" dirty="0"/>
              <a:t>The SQL analysis of the corona dataset provides insights into the pandemic's spread, including trends over time, monthly averages, and country-specific metrics. It reveals patterns of infection, recovery, and mortality, aiding in understanding and managing the crisis efficiently.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1947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54DB16-F6B5-F395-3530-EB6B19956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4700" y="1815541"/>
            <a:ext cx="6400800" cy="3226918"/>
          </a:xfrm>
        </p:spPr>
        <p:txBody>
          <a:bodyPr/>
          <a:lstStyle/>
          <a:p>
            <a:r>
              <a:rPr lang="en-US" sz="9600" dirty="0"/>
              <a:t>Thank </a:t>
            </a:r>
            <a:br>
              <a:rPr lang="en-US" sz="9600" dirty="0"/>
            </a:br>
            <a:r>
              <a:rPr lang="en-US" sz="96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6C8B8B-6A4D-D0D1-AB0B-7F1CB282D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0D2B0D-12B2-61EF-7C15-3257EF5E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9650"/>
            <a:ext cx="6238875" cy="5524499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400" dirty="0"/>
              <a:t>The CORONA VIRUS pandemic has had a significant impact on public health and has created an urgent need for data-driven insights to understand the spread of the virus. As a data analyst, you have been tasked with analyzing a CORONA VIRUS dataset to derive meaningful insights and present your findings.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1E5A6-923D-F8C0-9D9F-89E12DC2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8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0"/>
            <a:ext cx="10972800" cy="1940859"/>
          </a:xfrm>
        </p:spPr>
        <p:txBody>
          <a:bodyPr>
            <a:normAutofit/>
          </a:bodyPr>
          <a:lstStyle/>
          <a:p>
            <a:r>
              <a:rPr lang="en-US" dirty="0"/>
              <a:t>Description of each column in dataset: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6AC504-7008-92D6-1B6C-3BB68901C8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" r="20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87286-9F6B-B775-DA4F-679AD71DE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39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6AC504-7008-92D6-1B6C-3BB68901C8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" r="20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87286-9F6B-B775-DA4F-679AD71DE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3926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71450"/>
            <a:ext cx="5791200" cy="636270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Province: Geographic subdivision within a country/region.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Country/Region: Geographic entity where data is recorded.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Latitude: North-south position on Earth's surface.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Longitude: East-west position on Earth's surface.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Recorded date of CORONA VIRUS data.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Confirmed: Number of diagnosed CORONA VIRUS cases.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Deaths: Number of CORONA VIRUS related deaths.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Recovered: Number of recovered CORONA VIRUS cases.</a:t>
            </a:r>
          </a:p>
        </p:txBody>
      </p:sp>
    </p:spTree>
    <p:extLst>
      <p:ext uri="{BB962C8B-B14F-4D97-AF65-F5344CB8AC3E}">
        <p14:creationId xmlns:p14="http://schemas.microsoft.com/office/powerpoint/2010/main" val="114552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BA35-7C6B-8F8F-8ADC-6E640DED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Data-driven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3C926-E632-7AC3-1A75-76C0C3581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400" dirty="0"/>
              <a:t>Critical Need for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83CB-A1BC-32FB-A7D8-A5C8B4B04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Data-driven insights are crucial to accurately assess the spread and impact of the virus.</a:t>
            </a:r>
            <a:endParaRPr lang="en-IN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892021-F9D5-9D76-D465-222E643F4F2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sz="2400"/>
              <a:t>Real-time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86ED6D-37C8-D15A-733F-53AEF81E9EA3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sz="2400"/>
              <a:t>Real-time data analysis aids in understanding transmission patterns and predicting trends.</a:t>
            </a:r>
            <a:endParaRPr lang="en-IN" sz="2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D31F47-A771-1A8C-F50C-2A280E74CB4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IN" sz="2400" dirty="0"/>
              <a:t>Policy Decision Support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7F8B50-4FCD-1028-D1AF-D981011498E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sz="2400"/>
              <a:t>Data insights guide policymakers in implementing effective mitigation strategies.</a:t>
            </a:r>
            <a:endParaRPr lang="en-IN" sz="24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FD328C9-68C3-C756-4D8F-257D250D23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862" r="16862"/>
          <a:stretch>
            <a:fillRect/>
          </a:stretch>
        </p:blipFill>
        <p:spPr>
          <a:xfrm>
            <a:off x="7719392" y="1821409"/>
            <a:ext cx="4210157" cy="4210157"/>
          </a:xfrm>
        </p:spPr>
      </p:pic>
    </p:spTree>
    <p:extLst>
      <p:ext uri="{BB962C8B-B14F-4D97-AF65-F5344CB8AC3E}">
        <p14:creationId xmlns:p14="http://schemas.microsoft.com/office/powerpoint/2010/main" val="263821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38B9-7940-A958-0DA4-8C98C9A7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err="1"/>
              <a:t>Analyzing</a:t>
            </a:r>
            <a:r>
              <a:rPr lang="en-IN" sz="3600" dirty="0"/>
              <a:t> COVID-19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1991B-4600-3491-2DA0-9ACBD16DA88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1924050"/>
            <a:ext cx="3452196" cy="855312"/>
          </a:xfrm>
        </p:spPr>
        <p:txBody>
          <a:bodyPr/>
          <a:lstStyle/>
          <a:p>
            <a:r>
              <a:rPr lang="en-IN" sz="2400" dirty="0"/>
              <a:t>Epidemiological Trends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C040-A5B3-D0F8-D9B7-D245A7CD920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3057873"/>
            <a:ext cx="3452194" cy="1335723"/>
          </a:xfrm>
        </p:spPr>
        <p:txBody>
          <a:bodyPr/>
          <a:lstStyle/>
          <a:p>
            <a:r>
              <a:rPr lang="en-US" sz="2000" dirty="0"/>
              <a:t>Analyzing the dataset unveils geographical and demographic patterns of the virus.</a:t>
            </a:r>
            <a:endParaRPr lang="en-IN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39F24-11AE-0EE7-66E3-8AB37C54C07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1924050"/>
            <a:ext cx="3452196" cy="855312"/>
          </a:xfrm>
        </p:spPr>
        <p:txBody>
          <a:bodyPr/>
          <a:lstStyle/>
          <a:p>
            <a:r>
              <a:rPr lang="en-IN" sz="2400" dirty="0"/>
              <a:t>Risk Factor Identification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E3B7A4-D421-33C7-64D6-070A80E29A09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3057873"/>
            <a:ext cx="3452194" cy="1335723"/>
          </a:xfrm>
        </p:spPr>
        <p:txBody>
          <a:bodyPr/>
          <a:lstStyle/>
          <a:p>
            <a:r>
              <a:rPr lang="en-US" sz="2000" dirty="0"/>
              <a:t>Identifying high-risk groups and factors contributing to virus transmission.</a:t>
            </a:r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6CA3D-E520-70CA-56BB-8A55C0A74055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1924050"/>
            <a:ext cx="3452196" cy="855311"/>
          </a:xfrm>
        </p:spPr>
        <p:txBody>
          <a:bodyPr/>
          <a:lstStyle/>
          <a:p>
            <a:r>
              <a:rPr lang="en-IN" sz="2400" dirty="0"/>
              <a:t>Healthcare Resource Allocation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B9320B-5DF0-CA21-A410-EEEBF897BAD5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3057873"/>
            <a:ext cx="3452194" cy="1281572"/>
          </a:xfrm>
        </p:spPr>
        <p:txBody>
          <a:bodyPr/>
          <a:lstStyle/>
          <a:p>
            <a:r>
              <a:rPr lang="en-US" sz="2000" dirty="0"/>
              <a:t>Insights help in allocating resources to areas with the highest impact and need.</a:t>
            </a:r>
            <a:endParaRPr lang="en-IN" sz="20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5CC01E6-6CBD-8ECA-C95E-86A611978B40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122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3C32-D796-4446-9F76-836FBBBA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93E8BA5D-FB48-6EDB-2761-CECC22A7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13" y="457199"/>
            <a:ext cx="1037623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Q1. Write a code to check NULL values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8AE315-BA00-6389-BB6C-70ED7324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892"/>
            <a:ext cx="7947659" cy="51363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4EDFE6-5BAA-C865-46D0-87510413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871" y="2326544"/>
            <a:ext cx="3547108" cy="43767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B1679B-2957-8874-E3F3-62A11C4C3D01}"/>
              </a:ext>
            </a:extLst>
          </p:cNvPr>
          <p:cNvSpPr txBox="1"/>
          <p:nvPr/>
        </p:nvSpPr>
        <p:spPr>
          <a:xfrm>
            <a:off x="9258299" y="1239797"/>
            <a:ext cx="216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output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8336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0416"/>
    </mc:Choice>
    <mc:Fallback xmlns="">
      <p:transition advTm="1170416"/>
    </mc:Fallback>
  </mc:AlternateContent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4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FEEB006-9028-439F-8ECF-066E2393F175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documentManagement/types"/>
    <ds:schemaRef ds:uri="http://purl.org/dc/dcmitype/"/>
    <ds:schemaRef ds:uri="230e9df3-be65-4c73-a93b-d1236ebd677e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{8CB11F8D-BCB1-4D83-9195-CAFDA689A1AE}tf78438558_win32</Template>
  <TotalTime>235</TotalTime>
  <Words>582</Words>
  <Application>Microsoft Office PowerPoint</Application>
  <PresentationFormat>Widescreen</PresentationFormat>
  <Paragraphs>80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Courier New</vt:lpstr>
      <vt:lpstr>Poppins</vt:lpstr>
      <vt:lpstr>Roboto</vt:lpstr>
      <vt:lpstr>Sabon Next LT</vt:lpstr>
      <vt:lpstr>Times New Roman</vt:lpstr>
      <vt:lpstr>Custom</vt:lpstr>
      <vt:lpstr>1_Custom Design</vt:lpstr>
      <vt:lpstr>1_Office Theme</vt:lpstr>
      <vt:lpstr>1_Office Theme</vt:lpstr>
      <vt:lpstr>Batch Name: MIP-DA-07 project on  Corona Virus Analysis</vt:lpstr>
      <vt:lpstr>agenda</vt:lpstr>
      <vt:lpstr>Corona Virus Analysis Project  </vt:lpstr>
      <vt:lpstr>The CORONA VIRUS pandemic has had a significant impact on public health and has created an urgent need for data-driven insights to understand the spread of the virus. As a data analyst, you have been tasked with analyzing a CORONA VIRUS dataset to derive meaningful insights and present your findings.</vt:lpstr>
      <vt:lpstr>Description of each column in dataset:</vt:lpstr>
      <vt:lpstr>Province: Geographic subdivision within a country/region. Country/Region: Geographic entity where data is recorded. Latitude: North-south position on Earth's surface. Longitude: East-west position on Earth's surface. Date: Recorded date of CORONA VIRUS data. Confirmed: Number of diagnosed CORONA VIRUS cases. Deaths: Number of CORONA VIRUS related deaths. Recovered: Number of recovered CORONA VIRUS cases.</vt:lpstr>
      <vt:lpstr>Data-driven Insights</vt:lpstr>
      <vt:lpstr>Analyzing COVID-19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Name: MIP-DA-07 project on  Corona Virus Analysis</dc:title>
  <dc:subject/>
  <dc:creator>Pawan Dogra</dc:creator>
  <cp:lastModifiedBy>Pawan Dogra</cp:lastModifiedBy>
  <cp:revision>6</cp:revision>
  <dcterms:created xsi:type="dcterms:W3CDTF">2024-05-03T12:50:32Z</dcterms:created>
  <dcterms:modified xsi:type="dcterms:W3CDTF">2024-05-04T07:40:44Z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